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33"/>
  </p:notesMasterIdLst>
  <p:sldIdLst>
    <p:sldId id="256" r:id="rId5"/>
    <p:sldId id="257" r:id="rId6"/>
    <p:sldId id="277" r:id="rId7"/>
    <p:sldId id="268" r:id="rId8"/>
    <p:sldId id="259" r:id="rId9"/>
    <p:sldId id="278" r:id="rId10"/>
    <p:sldId id="258" r:id="rId11"/>
    <p:sldId id="269" r:id="rId12"/>
    <p:sldId id="270" r:id="rId13"/>
    <p:sldId id="271" r:id="rId14"/>
    <p:sldId id="279" r:id="rId15"/>
    <p:sldId id="272" r:id="rId16"/>
    <p:sldId id="261" r:id="rId17"/>
    <p:sldId id="280" r:id="rId18"/>
    <p:sldId id="273" r:id="rId19"/>
    <p:sldId id="290" r:id="rId20"/>
    <p:sldId id="275" r:id="rId21"/>
    <p:sldId id="284" r:id="rId22"/>
    <p:sldId id="281" r:id="rId23"/>
    <p:sldId id="276" r:id="rId24"/>
    <p:sldId id="285" r:id="rId25"/>
    <p:sldId id="282" r:id="rId26"/>
    <p:sldId id="283" r:id="rId27"/>
    <p:sldId id="286" r:id="rId28"/>
    <p:sldId id="289" r:id="rId29"/>
    <p:sldId id="287" r:id="rId30"/>
    <p:sldId id="288" r:id="rId31"/>
    <p:sldId id="26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57"/>
            <p14:sldId id="277"/>
            <p14:sldId id="268"/>
            <p14:sldId id="259"/>
            <p14:sldId id="278"/>
            <p14:sldId id="258"/>
            <p14:sldId id="269"/>
            <p14:sldId id="270"/>
            <p14:sldId id="271"/>
            <p14:sldId id="279"/>
            <p14:sldId id="272"/>
            <p14:sldId id="261"/>
            <p14:sldId id="280"/>
            <p14:sldId id="273"/>
            <p14:sldId id="290"/>
            <p14:sldId id="275"/>
            <p14:sldId id="284"/>
            <p14:sldId id="281"/>
            <p14:sldId id="276"/>
            <p14:sldId id="285"/>
            <p14:sldId id="282"/>
            <p14:sldId id="283"/>
            <p14:sldId id="286"/>
            <p14:sldId id="289"/>
            <p14:sldId id="287"/>
            <p14:sldId id="288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2D91"/>
    <a:srgbClr val="E2068C"/>
    <a:srgbClr val="FFFFFF"/>
    <a:srgbClr val="7FCC27"/>
    <a:srgbClr val="231F20"/>
    <a:srgbClr val="1516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6966" autoAdjust="0"/>
  </p:normalViewPr>
  <p:slideViewPr>
    <p:cSldViewPr snapToGrid="0">
      <p:cViewPr varScale="1">
        <p:scale>
          <a:sx n="88" d="100"/>
          <a:sy n="88" d="100"/>
        </p:scale>
        <p:origin x="14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21-Sep-19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06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26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72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99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77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93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C3787-346D-40CE-86B9-2940CD4D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C4FE6-909F-4E4D-B427-FC1838598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4ECFA-E83A-40DD-9704-08CA7F937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0FA09-2006-40F8-BFEA-A3D894027D28}" type="datetimeFigureOut">
              <a:rPr lang="en-US" smtClean="0"/>
              <a:t>21-Sep-19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3FEE5-D580-42A6-B600-4112610A8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0310D-CBE5-49DB-AF11-EAB738D2E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EDF5A-24AD-454C-A8FF-ABB3EF055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898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  <p:sldLayoutId id="2147483755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bpframework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Architecture / Multi-Tenancy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2399CC-EFF6-4058-89C7-4D020BCBC9F2}"/>
              </a:ext>
            </a:extLst>
          </p:cNvPr>
          <p:cNvSpPr txBox="1">
            <a:spLocks/>
          </p:cNvSpPr>
          <p:nvPr/>
        </p:nvSpPr>
        <p:spPr>
          <a:xfrm>
            <a:off x="523505" y="1825625"/>
            <a:ext cx="603417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Multi-tenant infrastructure</a:t>
            </a:r>
          </a:p>
          <a:p>
            <a:pPr lvl="1"/>
            <a:r>
              <a:rPr lang="en-US" sz="2000" dirty="0"/>
              <a:t>Tenant determination, auto data isolation, dynamic database selection, tenant basis setting system… etc.</a:t>
            </a:r>
          </a:p>
          <a:p>
            <a:r>
              <a:rPr lang="en-US" sz="2400" dirty="0"/>
              <a:t>Multi-tenancy unaware applications!</a:t>
            </a:r>
          </a:p>
          <a:p>
            <a:r>
              <a:rPr lang="en-US" sz="2400" dirty="0"/>
              <a:t>Pre-built tenant management module to create and manage your tenants!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9C91BE85-079C-4F58-BDCB-39F36D58B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562" y="1978025"/>
            <a:ext cx="400050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675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81862"/>
          </a:xfrm>
        </p:spPr>
        <p:txBody>
          <a:bodyPr/>
          <a:lstStyle/>
          <a:p>
            <a:r>
              <a:rPr lang="en-US" sz="7200" dirty="0"/>
              <a:t>ABP.IO vs ASP.NET Boilerplate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93598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ASP.NET Boilerplate vs ABP.IO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2399CC-EFF6-4058-89C7-4D020BCBC9F2}"/>
              </a:ext>
            </a:extLst>
          </p:cNvPr>
          <p:cNvSpPr txBox="1">
            <a:spLocks/>
          </p:cNvSpPr>
          <p:nvPr/>
        </p:nvSpPr>
        <p:spPr>
          <a:xfrm>
            <a:off x="523504" y="1825625"/>
            <a:ext cx="52578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6 years of continuous development</a:t>
            </a:r>
          </a:p>
          <a:p>
            <a:r>
              <a:rPr lang="en-US" sz="2400" dirty="0"/>
              <a:t>7,000+ stars on GitHub</a:t>
            </a:r>
          </a:p>
          <a:p>
            <a:r>
              <a:rPr lang="en-US" sz="2400" dirty="0"/>
              <a:t>1,5M downloads on NuGet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B140F-EDD7-4A49-8924-889C64B5A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097" y="4555851"/>
            <a:ext cx="2114097" cy="1934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737CC4-4E05-4288-B27B-94D7F9373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1016" y="4555851"/>
            <a:ext cx="2433077" cy="1931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E0082A-38E1-4DE4-ACC6-A5E5ED32F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7424" y="1825625"/>
            <a:ext cx="6306669" cy="25697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6D928F-E465-4C0B-A451-10CE3BABB9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04" y="5066350"/>
            <a:ext cx="2180276" cy="9958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F53552-070F-44D1-B2D1-FED6A6C57D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792" y="5140089"/>
            <a:ext cx="2464265" cy="84833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DFC689-30D0-4E10-8902-8757CE0A9D27}"/>
              </a:ext>
            </a:extLst>
          </p:cNvPr>
          <p:cNvCxnSpPr>
            <a:cxnSpLocks/>
          </p:cNvCxnSpPr>
          <p:nvPr/>
        </p:nvCxnSpPr>
        <p:spPr>
          <a:xfrm>
            <a:off x="2730673" y="5564257"/>
            <a:ext cx="1349297" cy="0"/>
          </a:xfrm>
          <a:prstGeom prst="straightConnector1">
            <a:avLst/>
          </a:prstGeom>
          <a:ln w="1270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10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Create a new solution!</a:t>
            </a:r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81862"/>
          </a:xfrm>
        </p:spPr>
        <p:txBody>
          <a:bodyPr/>
          <a:lstStyle/>
          <a:p>
            <a:r>
              <a:rPr lang="en-US" sz="7200" dirty="0"/>
              <a:t>Highlights /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59507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Cross-Cutting Concerns / Base Services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48B2D3-97BF-4BF1-BF8C-F60C7C1B8AE8}"/>
              </a:ext>
            </a:extLst>
          </p:cNvPr>
          <p:cNvSpPr txBox="1"/>
          <p:nvPr/>
        </p:nvSpPr>
        <p:spPr>
          <a:xfrm>
            <a:off x="3065816" y="1413164"/>
            <a:ext cx="1700145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DDD Base Classes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22F59B-B3E1-463D-BBF7-3B7148D08D1A}"/>
              </a:ext>
            </a:extLst>
          </p:cNvPr>
          <p:cNvSpPr txBox="1"/>
          <p:nvPr/>
        </p:nvSpPr>
        <p:spPr>
          <a:xfrm>
            <a:off x="6913536" y="1413164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Generic Repositories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A7DB1-2B93-4A3C-B8BD-1560AB8DF677}"/>
              </a:ext>
            </a:extLst>
          </p:cNvPr>
          <p:cNvSpPr txBox="1"/>
          <p:nvPr/>
        </p:nvSpPr>
        <p:spPr>
          <a:xfrm>
            <a:off x="4871100" y="1413224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DI Auto-Register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E6851-FB7B-4B7B-B97D-30DC708F4FEA}"/>
              </a:ext>
            </a:extLst>
          </p:cNvPr>
          <p:cNvSpPr txBox="1"/>
          <p:nvPr/>
        </p:nvSpPr>
        <p:spPr>
          <a:xfrm>
            <a:off x="210342" y="2776450"/>
            <a:ext cx="1941301" cy="535531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Authorization / Permissions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0879B2-C97B-456B-B31D-2FB24A769967}"/>
              </a:ext>
            </a:extLst>
          </p:cNvPr>
          <p:cNvSpPr txBox="1"/>
          <p:nvPr/>
        </p:nvSpPr>
        <p:spPr>
          <a:xfrm>
            <a:off x="210341" y="3429000"/>
            <a:ext cx="1941301" cy="480131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Unit Of Work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(Transaction Management)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14D93E-42FB-4C34-8F6D-342AEA9758E9}"/>
              </a:ext>
            </a:extLst>
          </p:cNvPr>
          <p:cNvSpPr txBox="1"/>
          <p:nvPr/>
        </p:nvSpPr>
        <p:spPr>
          <a:xfrm>
            <a:off x="10040358" y="3429000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Auto Audit Logging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9D3FE5-767B-4519-B0FB-B6CB1A032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304" y="1912609"/>
            <a:ext cx="7489353" cy="46489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3F7020C-ECFC-423D-A5FB-33C1D166EC55}"/>
              </a:ext>
            </a:extLst>
          </p:cNvPr>
          <p:cNvSpPr txBox="1"/>
          <p:nvPr/>
        </p:nvSpPr>
        <p:spPr>
          <a:xfrm>
            <a:off x="10040358" y="2998049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Auto Validation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C2D884-BC31-4610-9F80-5FF3799E9547}"/>
              </a:ext>
            </a:extLst>
          </p:cNvPr>
          <p:cNvSpPr txBox="1"/>
          <p:nvPr/>
        </p:nvSpPr>
        <p:spPr>
          <a:xfrm>
            <a:off x="210339" y="4934637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Object2Object Map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039036-E47A-4BA7-B251-CCCAD62E06CD}"/>
              </a:ext>
            </a:extLst>
          </p:cNvPr>
          <p:cNvSpPr txBox="1"/>
          <p:nvPr/>
        </p:nvSpPr>
        <p:spPr>
          <a:xfrm>
            <a:off x="210339" y="4043319"/>
            <a:ext cx="1941301" cy="757130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Exception Management &amp; Handling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B7CEC4-166F-4843-A8FB-60039CA4E038}"/>
              </a:ext>
            </a:extLst>
          </p:cNvPr>
          <p:cNvSpPr txBox="1"/>
          <p:nvPr/>
        </p:nvSpPr>
        <p:spPr>
          <a:xfrm>
            <a:off x="10040357" y="3857836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Localization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DECC1E-AEC6-48D7-981A-948AC8F1AC8C}"/>
              </a:ext>
            </a:extLst>
          </p:cNvPr>
          <p:cNvSpPr txBox="1"/>
          <p:nvPr/>
        </p:nvSpPr>
        <p:spPr>
          <a:xfrm>
            <a:off x="10040357" y="4327410"/>
            <a:ext cx="1941301" cy="1431161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>
                <a:solidFill>
                  <a:schemeClr val="bg1"/>
                </a:solidFill>
              </a:rPr>
              <a:t>ICurrentUser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>
                <a:solidFill>
                  <a:schemeClr val="bg1"/>
                </a:solidFill>
              </a:rPr>
              <a:t>ISettingProvider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>
                <a:solidFill>
                  <a:schemeClr val="bg1"/>
                </a:solidFill>
              </a:rPr>
              <a:t>IFeatureChecker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>
                <a:solidFill>
                  <a:schemeClr val="bg1"/>
                </a:solidFill>
              </a:rPr>
              <a:t>IGuidGenerator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0EDC3C03-352F-497C-B08D-2DC9FB79F125}"/>
              </a:ext>
            </a:extLst>
          </p:cNvPr>
          <p:cNvCxnSpPr>
            <a:stCxn id="11" idx="3"/>
          </p:cNvCxnSpPr>
          <p:nvPr/>
        </p:nvCxnSpPr>
        <p:spPr>
          <a:xfrm>
            <a:off x="2151643" y="3044216"/>
            <a:ext cx="486049" cy="267765"/>
          </a:xfrm>
          <a:prstGeom prst="curvedConnector3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794DD753-9143-4F8F-BFC5-FC67CD7D73D1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151642" y="3429002"/>
            <a:ext cx="486050" cy="240064"/>
          </a:xfrm>
          <a:prstGeom prst="curvedConnector3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AC3B7859-8CE4-4960-8CF5-47FA2E113E93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151640" y="4026150"/>
            <a:ext cx="914176" cy="395734"/>
          </a:xfrm>
          <a:prstGeom prst="curvedConnector3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EAB3F57D-31D4-4E0C-B532-666A38355E4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151640" y="5091603"/>
            <a:ext cx="1139195" cy="977601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F61A081A-DE2A-4257-859B-CDF13D13CA48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3957788" y="1685197"/>
            <a:ext cx="185455" cy="269252"/>
          </a:xfrm>
          <a:prstGeom prst="curvedConnector2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BA21E120-30F5-4E45-9370-7C7751FFD0B7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719511" y="1126348"/>
            <a:ext cx="563928" cy="1765424"/>
          </a:xfrm>
          <a:prstGeom prst="curvedConnector2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35B66ADA-8781-49E1-A088-6C280B33FA66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6571624" y="3155015"/>
            <a:ext cx="3468734" cy="198692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CF327663-4CA1-4B05-AC5D-AE1DB87B9FCE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6571624" y="3468612"/>
            <a:ext cx="3468734" cy="117355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E1FA2876-962A-4F40-BBDA-71F221B3ED49}"/>
              </a:ext>
            </a:extLst>
          </p:cNvPr>
          <p:cNvCxnSpPr>
            <a:cxnSpLocks/>
            <a:stCxn id="18" idx="1"/>
          </p:cNvCxnSpPr>
          <p:nvPr/>
        </p:nvCxnSpPr>
        <p:spPr>
          <a:xfrm rot="10800000">
            <a:off x="9174145" y="4014802"/>
            <a:ext cx="866212" cy="12700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57843B6F-5322-41ED-910D-8248D20EA3CD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5345786" y="1416587"/>
            <a:ext cx="185396" cy="806534"/>
          </a:xfrm>
          <a:prstGeom prst="curvedConnector2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39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Cross-Cutting Concerns / Base Services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4DF84A-EA5B-42BA-9E7C-087AB7CA3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47" y="2684032"/>
            <a:ext cx="7520375" cy="2586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AA433B-CADB-4D83-BAB2-FE19C84C7DB0}"/>
              </a:ext>
            </a:extLst>
          </p:cNvPr>
          <p:cNvSpPr txBox="1"/>
          <p:nvPr/>
        </p:nvSpPr>
        <p:spPr>
          <a:xfrm>
            <a:off x="597877" y="2041332"/>
            <a:ext cx="705212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CrudAppService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: CRUD Application Service Base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F37148-986D-411C-9894-8D394E25F40F}"/>
              </a:ext>
            </a:extLst>
          </p:cNvPr>
          <p:cNvSpPr txBox="1"/>
          <p:nvPr/>
        </p:nvSpPr>
        <p:spPr>
          <a:xfrm>
            <a:off x="8541099" y="2905096"/>
            <a:ext cx="3285811" cy="226523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Get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Get List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Update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3574343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Auto HTTP API Controllers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B9CFA1-B4A6-4D7A-9975-1F9968503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664" y="3467072"/>
            <a:ext cx="6237567" cy="2878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C15082-0BD5-4E4F-BAC1-73AAA896C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69" y="1656376"/>
            <a:ext cx="4421800" cy="2744802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48A89EE-60D3-4610-824A-A8849EEAFBEA}"/>
              </a:ext>
            </a:extLst>
          </p:cNvPr>
          <p:cNvCxnSpPr>
            <a:stCxn id="7" idx="2"/>
            <a:endCxn id="3" idx="1"/>
          </p:cNvCxnSpPr>
          <p:nvPr/>
        </p:nvCxnSpPr>
        <p:spPr>
          <a:xfrm rot="16200000" flipH="1">
            <a:off x="3924504" y="3455142"/>
            <a:ext cx="505125" cy="2397195"/>
          </a:xfrm>
          <a:prstGeom prst="bentConnector2">
            <a:avLst/>
          </a:prstGeom>
          <a:ln w="635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E597FB-F2CF-49D4-A957-50EA4D67BCD4}"/>
              </a:ext>
            </a:extLst>
          </p:cNvPr>
          <p:cNvSpPr txBox="1"/>
          <p:nvPr/>
        </p:nvSpPr>
        <p:spPr>
          <a:xfrm>
            <a:off x="5833069" y="1700684"/>
            <a:ext cx="3330079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Application Service (POCO)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832D3B-6945-498B-A151-760048F64FA6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5181833" y="1973067"/>
            <a:ext cx="651236" cy="2042"/>
          </a:xfrm>
          <a:prstGeom prst="straightConnector1">
            <a:avLst/>
          </a:prstGeom>
          <a:ln w="254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4D50877-DAF0-4995-B451-B3C32CF963BA}"/>
              </a:ext>
            </a:extLst>
          </p:cNvPr>
          <p:cNvSpPr txBox="1"/>
          <p:nvPr/>
        </p:nvSpPr>
        <p:spPr>
          <a:xfrm>
            <a:off x="7839492" y="2554401"/>
            <a:ext cx="1401474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 API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D3592D-4496-43F7-89D1-D51974CE9543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8494448" y="3028777"/>
            <a:ext cx="0" cy="438295"/>
          </a:xfrm>
          <a:prstGeom prst="straightConnector1">
            <a:avLst/>
          </a:prstGeom>
          <a:ln w="254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3A881B1-208A-4695-B74A-A1E4329E1D35}"/>
              </a:ext>
            </a:extLst>
          </p:cNvPr>
          <p:cNvSpPr txBox="1"/>
          <p:nvPr/>
        </p:nvSpPr>
        <p:spPr>
          <a:xfrm>
            <a:off x="2453472" y="4848411"/>
            <a:ext cx="1918795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By convention</a:t>
            </a:r>
          </a:p>
        </p:txBody>
      </p:sp>
    </p:spTree>
    <p:extLst>
      <p:ext uri="{BB962C8B-B14F-4D97-AF65-F5344CB8AC3E}">
        <p14:creationId xmlns:p14="http://schemas.microsoft.com/office/powerpoint/2010/main" val="1539828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Dynamic JavaScript &amp; C# Client Proxies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31271E-3080-4EE9-871D-3AA57D13A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813" y="2231959"/>
            <a:ext cx="4752957" cy="21933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50B92D-D227-4C7C-9024-CA1EC39261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60" y="2160397"/>
            <a:ext cx="819778" cy="8197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6DC418-6759-49B9-8A9A-FFFEC4DA515A}"/>
              </a:ext>
            </a:extLst>
          </p:cNvPr>
          <p:cNvSpPr txBox="1"/>
          <p:nvPr/>
        </p:nvSpPr>
        <p:spPr>
          <a:xfrm>
            <a:off x="761887" y="1773532"/>
            <a:ext cx="1179041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Browser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28" name="Picture 4" descr="Image result for javascript logo">
            <a:extLst>
              <a:ext uri="{FF2B5EF4-FFF2-40B4-BE49-F238E27FC236}">
                <a16:creationId xmlns:a16="http://schemas.microsoft.com/office/drawing/2014/main" id="{26849E2F-0706-416A-8594-25223406D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752" y="2228011"/>
            <a:ext cx="684549" cy="68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246BA22-CC5D-49CB-9602-883FC08CE1AA}"/>
              </a:ext>
            </a:extLst>
          </p:cNvPr>
          <p:cNvSpPr txBox="1"/>
          <p:nvPr/>
        </p:nvSpPr>
        <p:spPr>
          <a:xfrm>
            <a:off x="1996140" y="1773532"/>
            <a:ext cx="1989775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JavaScript Proxy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30" name="Picture 6" descr="Image result for c# logo">
            <a:extLst>
              <a:ext uri="{FF2B5EF4-FFF2-40B4-BE49-F238E27FC236}">
                <a16:creationId xmlns:a16="http://schemas.microsoft.com/office/drawing/2014/main" id="{F8F22AB9-FC51-4AD4-B1B8-9D0DD42B0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662" y="3843493"/>
            <a:ext cx="747639" cy="74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c# console application">
            <a:extLst>
              <a:ext uri="{FF2B5EF4-FFF2-40B4-BE49-F238E27FC236}">
                <a16:creationId xmlns:a16="http://schemas.microsoft.com/office/drawing/2014/main" id="{EF600326-858D-4364-9EC5-EF4AFD28B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87" y="3906640"/>
            <a:ext cx="1175717" cy="62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9BFBE9F-1556-4F98-AAC4-8E2C637AAABB}"/>
              </a:ext>
            </a:extLst>
          </p:cNvPr>
          <p:cNvSpPr txBox="1"/>
          <p:nvPr/>
        </p:nvSpPr>
        <p:spPr>
          <a:xfrm>
            <a:off x="477297" y="3404238"/>
            <a:ext cx="1868140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3</a:t>
            </a:r>
            <a:r>
              <a:rPr lang="en-US" baseline="30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rd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-party client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66B25D-27FE-430C-A870-0974DD092734}"/>
              </a:ext>
            </a:extLst>
          </p:cNvPr>
          <p:cNvSpPr txBox="1"/>
          <p:nvPr/>
        </p:nvSpPr>
        <p:spPr>
          <a:xfrm>
            <a:off x="2429913" y="3415043"/>
            <a:ext cx="1267591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C# Proxy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4746F2-9C48-4833-9DC6-EB51DC84B91E}"/>
              </a:ext>
            </a:extLst>
          </p:cNvPr>
          <p:cNvCxnSpPr>
            <a:stCxn id="12" idx="3"/>
            <a:endCxn id="1028" idx="1"/>
          </p:cNvCxnSpPr>
          <p:nvPr/>
        </p:nvCxnSpPr>
        <p:spPr>
          <a:xfrm>
            <a:off x="1712138" y="2570286"/>
            <a:ext cx="936614" cy="0"/>
          </a:xfrm>
          <a:prstGeom prst="straightConnector1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24AC0AB-6116-4358-AE3E-07C6DFE0F972}"/>
              </a:ext>
            </a:extLst>
          </p:cNvPr>
          <p:cNvCxnSpPr>
            <a:stCxn id="1032" idx="3"/>
            <a:endCxn id="1030" idx="1"/>
          </p:cNvCxnSpPr>
          <p:nvPr/>
        </p:nvCxnSpPr>
        <p:spPr>
          <a:xfrm>
            <a:off x="1937604" y="4217312"/>
            <a:ext cx="648058" cy="1"/>
          </a:xfrm>
          <a:prstGeom prst="straightConnector1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6A1E748-C735-4133-B50E-85D0A338C2E3}"/>
              </a:ext>
            </a:extLst>
          </p:cNvPr>
          <p:cNvCxnSpPr>
            <a:cxnSpLocks/>
            <a:stCxn id="1028" idx="3"/>
          </p:cNvCxnSpPr>
          <p:nvPr/>
        </p:nvCxnSpPr>
        <p:spPr>
          <a:xfrm>
            <a:off x="3333301" y="2570286"/>
            <a:ext cx="856512" cy="202490"/>
          </a:xfrm>
          <a:prstGeom prst="straightConnector1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CAA0009-01B4-4C74-AC47-B14665B95827}"/>
              </a:ext>
            </a:extLst>
          </p:cNvPr>
          <p:cNvCxnSpPr>
            <a:cxnSpLocks/>
            <a:stCxn id="1030" idx="3"/>
          </p:cNvCxnSpPr>
          <p:nvPr/>
        </p:nvCxnSpPr>
        <p:spPr>
          <a:xfrm flipV="1">
            <a:off x="3333301" y="4044839"/>
            <a:ext cx="856512" cy="172474"/>
          </a:xfrm>
          <a:prstGeom prst="straightConnector1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3AE68F8-4C25-4AED-BF49-D84DBABCBD2F}"/>
              </a:ext>
            </a:extLst>
          </p:cNvPr>
          <p:cNvSpPr txBox="1"/>
          <p:nvPr/>
        </p:nvSpPr>
        <p:spPr>
          <a:xfrm>
            <a:off x="3985915" y="4598143"/>
            <a:ext cx="2911310" cy="9264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Authentication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Exception Handling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0A1031-FAF0-4C9C-9B74-8FF05A54B821}"/>
              </a:ext>
            </a:extLst>
          </p:cNvPr>
          <p:cNvSpPr txBox="1"/>
          <p:nvPr/>
        </p:nvSpPr>
        <p:spPr>
          <a:xfrm>
            <a:off x="7147796" y="4598143"/>
            <a:ext cx="3368551" cy="9264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JSON De/serialization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Endpoint Configuration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2AC1D6-546C-4690-8244-01E37738B845}"/>
              </a:ext>
            </a:extLst>
          </p:cNvPr>
          <p:cNvSpPr/>
          <p:nvPr/>
        </p:nvSpPr>
        <p:spPr>
          <a:xfrm>
            <a:off x="5377354" y="5644123"/>
            <a:ext cx="3689215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 CODE GENERATION!</a:t>
            </a:r>
          </a:p>
        </p:txBody>
      </p:sp>
    </p:spTree>
    <p:extLst>
      <p:ext uri="{BB962C8B-B14F-4D97-AF65-F5344CB8AC3E}">
        <p14:creationId xmlns:p14="http://schemas.microsoft.com/office/powerpoint/2010/main" val="12115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5" grpId="0"/>
      <p:bldP spid="32" grpId="0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Dynamic JavaScript &amp; C# Client Proxies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0BF4F2-B310-4E47-9D42-3CC3BD027D54}"/>
              </a:ext>
            </a:extLst>
          </p:cNvPr>
          <p:cNvSpPr txBox="1"/>
          <p:nvPr/>
        </p:nvSpPr>
        <p:spPr>
          <a:xfrm>
            <a:off x="807448" y="2125198"/>
            <a:ext cx="2930931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JavaScript Client</a:t>
            </a:r>
            <a:endParaRPr lang="en-US" sz="3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62295-7893-49A3-8EE7-ABF5EF2C4741}"/>
              </a:ext>
            </a:extLst>
          </p:cNvPr>
          <p:cNvSpPr txBox="1"/>
          <p:nvPr/>
        </p:nvSpPr>
        <p:spPr>
          <a:xfrm>
            <a:off x="4828232" y="2184491"/>
            <a:ext cx="181043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C# Client</a:t>
            </a:r>
            <a:endParaRPr lang="en-US" sz="3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975EB6-2E11-4698-B8FE-9CEFFD0C2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232" y="2862759"/>
            <a:ext cx="6280220" cy="31232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74F91B-3773-465C-BC8C-CF49812C1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448" y="2862760"/>
            <a:ext cx="3529447" cy="128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55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ABP: Open source web application framework for ASP.NET Core 3.0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Halil İbrahim Kalkan</a:t>
            </a:r>
            <a:br>
              <a:rPr lang="en-US" dirty="0"/>
            </a:br>
            <a:r>
              <a:rPr lang="en-US" dirty="0"/>
              <a:t>Software Architect &amp; Co-founder @ </a:t>
            </a:r>
            <a:r>
              <a:rPr lang="en-US" dirty="0" err="1"/>
              <a:t>Volosoft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863DE1-248A-44C6-8781-BBE5B71EE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46" y="385744"/>
            <a:ext cx="2883342" cy="99260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590FDE-6E24-4902-B273-060917BED53A}"/>
              </a:ext>
            </a:extLst>
          </p:cNvPr>
          <p:cNvSpPr/>
          <p:nvPr/>
        </p:nvSpPr>
        <p:spPr>
          <a:xfrm>
            <a:off x="7661370" y="1116740"/>
            <a:ext cx="4413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github.com/abpframework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Distributed Event Bus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4A813E-B87F-4574-A575-563FDB7BC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68" y="2624545"/>
            <a:ext cx="5957862" cy="31420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E66ECA-E9A2-45D4-9D41-74AC9DA82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101" y="2624545"/>
            <a:ext cx="5152395" cy="1728893"/>
          </a:xfrm>
          <a:prstGeom prst="rect">
            <a:avLst/>
          </a:prstGeom>
        </p:spPr>
      </p:pic>
      <p:pic>
        <p:nvPicPr>
          <p:cNvPr id="2050" name="Picture 2" descr="Image result for rabbitmq">
            <a:extLst>
              <a:ext uri="{FF2B5EF4-FFF2-40B4-BE49-F238E27FC236}">
                <a16:creationId xmlns:a16="http://schemas.microsoft.com/office/drawing/2014/main" id="{265E3AAD-C0DF-46B8-9146-761395EBE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279" y="4494748"/>
            <a:ext cx="1783582" cy="178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27C146-5131-4EBC-83A5-5E78A4E76065}"/>
              </a:ext>
            </a:extLst>
          </p:cNvPr>
          <p:cNvSpPr txBox="1"/>
          <p:nvPr/>
        </p:nvSpPr>
        <p:spPr>
          <a:xfrm>
            <a:off x="7048919" y="5100162"/>
            <a:ext cx="243874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Integrated with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8A4B2-5442-4040-921D-27D2C73E81E2}"/>
              </a:ext>
            </a:extLst>
          </p:cNvPr>
          <p:cNvSpPr txBox="1"/>
          <p:nvPr/>
        </p:nvSpPr>
        <p:spPr>
          <a:xfrm>
            <a:off x="1037857" y="1998857"/>
            <a:ext cx="4575483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Publish Events /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IDistributedEventBus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3A1C38-86ED-4862-B7A7-E6B7B0F7C719}"/>
              </a:ext>
            </a:extLst>
          </p:cNvPr>
          <p:cNvSpPr txBox="1"/>
          <p:nvPr/>
        </p:nvSpPr>
        <p:spPr>
          <a:xfrm>
            <a:off x="6435064" y="1998857"/>
            <a:ext cx="5314468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Consume Events /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IDistributedEventHandler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3925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81862"/>
          </a:xfrm>
        </p:spPr>
        <p:txBody>
          <a:bodyPr/>
          <a:lstStyle/>
          <a:p>
            <a:r>
              <a:rPr lang="en-US" sz="7200" dirty="0"/>
              <a:t>MVC (Razor Pages) 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04519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The Virtual File System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2399CC-EFF6-4058-89C7-4D020BCBC9F2}"/>
              </a:ext>
            </a:extLst>
          </p:cNvPr>
          <p:cNvSpPr txBox="1">
            <a:spLocks/>
          </p:cNvSpPr>
          <p:nvPr/>
        </p:nvSpPr>
        <p:spPr>
          <a:xfrm>
            <a:off x="523504" y="2080008"/>
            <a:ext cx="3963085" cy="4112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Embed Views, JavaScript, CSS… files into modules (</a:t>
            </a:r>
            <a:r>
              <a:rPr lang="en-US" sz="2000" dirty="0" err="1"/>
              <a:t>dlls</a:t>
            </a:r>
            <a:r>
              <a:rPr lang="en-US" sz="2000" dirty="0"/>
              <a:t>).</a:t>
            </a:r>
          </a:p>
          <a:p>
            <a:r>
              <a:rPr lang="en-US" sz="2000" dirty="0"/>
              <a:t>Integrated to razor view engine &amp; static file middleware.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812B56A-1502-422D-807B-EF38D00A3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497" y="2176620"/>
            <a:ext cx="5116286" cy="299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770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Bootstrap Tag Helpers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2DFB6D-EBEF-41AC-BFFB-58584F712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832" y="3371553"/>
            <a:ext cx="5769555" cy="31213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B6C438-57DF-4C96-98CD-8CFD7A867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612" y="1662177"/>
            <a:ext cx="6713673" cy="1590972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27EEC990-EB54-42A8-AD05-2CE54F7226E3}"/>
              </a:ext>
            </a:extLst>
          </p:cNvPr>
          <p:cNvCxnSpPr/>
          <p:nvPr/>
        </p:nvCxnSpPr>
        <p:spPr>
          <a:xfrm rot="16200000" flipH="1">
            <a:off x="4639261" y="2425518"/>
            <a:ext cx="505125" cy="2397195"/>
          </a:xfrm>
          <a:prstGeom prst="bentConnector2">
            <a:avLst/>
          </a:prstGeom>
          <a:ln w="635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49F82C0-1513-413D-828F-F9B48794C9E3}"/>
              </a:ext>
            </a:extLst>
          </p:cNvPr>
          <p:cNvSpPr txBox="1"/>
          <p:nvPr/>
        </p:nvSpPr>
        <p:spPr>
          <a:xfrm>
            <a:off x="222612" y="4388517"/>
            <a:ext cx="5993244" cy="144655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Reduces boilerplate code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Get the power of the 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Intellisense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Cooperates with native bootstrap 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9B6EB8-6CF3-4709-8807-765976FECC78}"/>
              </a:ext>
            </a:extLst>
          </p:cNvPr>
          <p:cNvSpPr/>
          <p:nvPr/>
        </p:nvSpPr>
        <p:spPr>
          <a:xfrm>
            <a:off x="3733967" y="3506901"/>
            <a:ext cx="2201628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Native bootstrap code</a:t>
            </a:r>
          </a:p>
        </p:txBody>
      </p:sp>
    </p:spTree>
    <p:extLst>
      <p:ext uri="{BB962C8B-B14F-4D97-AF65-F5344CB8AC3E}">
        <p14:creationId xmlns:p14="http://schemas.microsoft.com/office/powerpoint/2010/main" val="59664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Dynamic Forms &amp; Inputs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EC8B8C-05C1-4092-A1A4-160543897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91" y="2107794"/>
            <a:ext cx="11262805" cy="1768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7D9B58-02F1-4921-BEED-80AC3A775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394" y="4767053"/>
            <a:ext cx="7213060" cy="80576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5529A2-15A0-4C56-8FCE-2CF0D3269230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6037094" y="3876151"/>
            <a:ext cx="830" cy="890902"/>
          </a:xfrm>
          <a:prstGeom prst="straightConnector1">
            <a:avLst/>
          </a:prstGeom>
          <a:ln w="635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89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Dynamic Forms &amp; Inputs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B49EFD-0011-4DBF-BF16-4610EA995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04" y="1570677"/>
            <a:ext cx="6750137" cy="4088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4E12BA-1127-4900-B01F-48E3C1D71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902" y="1294760"/>
            <a:ext cx="4291720" cy="5112931"/>
          </a:xfrm>
          <a:prstGeom prst="rect">
            <a:avLst/>
          </a:prstGeom>
          <a:ln w="31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E5586D08-4232-4E5C-9BE2-3A72A001A0F0}"/>
              </a:ext>
            </a:extLst>
          </p:cNvPr>
          <p:cNvCxnSpPr/>
          <p:nvPr/>
        </p:nvCxnSpPr>
        <p:spPr>
          <a:xfrm rot="16200000" flipH="1">
            <a:off x="5843437" y="1124311"/>
            <a:ext cx="505125" cy="2397195"/>
          </a:xfrm>
          <a:prstGeom prst="bentConnector2">
            <a:avLst/>
          </a:prstGeom>
          <a:ln w="635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BE04D45-DEA8-4ED4-9C8F-66E7FD680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04" y="2070345"/>
            <a:ext cx="4291720" cy="45869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FF47C3-45B8-4055-AA9B-50F3C3F5A234}"/>
              </a:ext>
            </a:extLst>
          </p:cNvPr>
          <p:cNvSpPr txBox="1"/>
          <p:nvPr/>
        </p:nvSpPr>
        <p:spPr>
          <a:xfrm>
            <a:off x="5212808" y="3535446"/>
            <a:ext cx="1766381" cy="128035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With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Validation &amp;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Localization</a:t>
            </a:r>
          </a:p>
        </p:txBody>
      </p:sp>
    </p:spTree>
    <p:extLst>
      <p:ext uri="{BB962C8B-B14F-4D97-AF65-F5344CB8AC3E}">
        <p14:creationId xmlns:p14="http://schemas.microsoft.com/office/powerpoint/2010/main" val="127085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Bundling &amp; Minification System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8A412A-17A4-4AFC-A4BA-612122304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477" y="1634427"/>
            <a:ext cx="7339045" cy="19226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49B821-DE90-445B-B47D-1DA343D9DD65}"/>
              </a:ext>
            </a:extLst>
          </p:cNvPr>
          <p:cNvSpPr txBox="1"/>
          <p:nvPr/>
        </p:nvSpPr>
        <p:spPr>
          <a:xfrm>
            <a:off x="773723" y="3732963"/>
            <a:ext cx="10796954" cy="226523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Auto bundling &amp; minification on production.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Works with the Virtual File System.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 dependencies automatically (and recursively!).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Dynamically determines the bundle contents!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Allows to create named bundles &amp; reuse when needed!</a:t>
            </a:r>
          </a:p>
        </p:txBody>
      </p:sp>
    </p:spTree>
    <p:extLst>
      <p:ext uri="{BB962C8B-B14F-4D97-AF65-F5344CB8AC3E}">
        <p14:creationId xmlns:p14="http://schemas.microsoft.com/office/powerpoint/2010/main" val="308172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https://abp.io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9C1387-44D2-441C-BA99-CA946E359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30" y="1413164"/>
            <a:ext cx="10174149" cy="496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543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3821367"/>
          </a:xfrm>
        </p:spPr>
        <p:txBody>
          <a:bodyPr/>
          <a:lstStyle/>
          <a:p>
            <a:r>
              <a:rPr lang="en-US" dirty="0"/>
              <a:t>Thanks! Questions..?</a:t>
            </a:r>
            <a:br>
              <a:rPr lang="en-US" dirty="0"/>
            </a:br>
            <a:r>
              <a:rPr lang="en-US" sz="3600" dirty="0"/>
              <a:t> </a:t>
            </a:r>
            <a:br>
              <a:rPr lang="en-US" dirty="0"/>
            </a:br>
            <a:r>
              <a:rPr lang="en-US" sz="4000" dirty="0"/>
              <a:t>Halil İbrahim Kalkan</a:t>
            </a:r>
            <a:br>
              <a:rPr lang="en-US" sz="4000" dirty="0"/>
            </a:br>
            <a:r>
              <a:rPr lang="en-US" sz="2000" dirty="0"/>
              <a:t> </a:t>
            </a:r>
            <a:br>
              <a:rPr lang="en-US" sz="4000" dirty="0"/>
            </a:br>
            <a:r>
              <a:rPr lang="en-US" sz="3200" dirty="0"/>
              <a:t>GitHub: @hikalkan</a:t>
            </a:r>
            <a:br>
              <a:rPr lang="en-US" sz="3200" dirty="0"/>
            </a:br>
            <a:r>
              <a:rPr lang="en-US" sz="3200" dirty="0"/>
              <a:t>Twitter: @</a:t>
            </a:r>
            <a:r>
              <a:rPr lang="en-US" sz="3200" dirty="0" err="1"/>
              <a:t>hibrahimkalkan</a:t>
            </a:r>
            <a:br>
              <a:rPr lang="en-US" sz="3200" dirty="0"/>
            </a:br>
            <a:r>
              <a:rPr lang="en-US" sz="3200" dirty="0"/>
              <a:t>Web: halilibrahimkalkan.com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67465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2179058"/>
          </a:xfrm>
        </p:spPr>
        <p:txBody>
          <a:bodyPr/>
          <a:lstStyle/>
          <a:p>
            <a:r>
              <a:rPr lang="en-US" sz="7200" dirty="0"/>
              <a:t>Why we’ve created the ABP framework?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36633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Why we’ve created the ABP framework?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6015B6D-726D-44CC-9CB1-02BE51E49473}"/>
              </a:ext>
            </a:extLst>
          </p:cNvPr>
          <p:cNvSpPr/>
          <p:nvPr/>
        </p:nvSpPr>
        <p:spPr>
          <a:xfrm>
            <a:off x="439320" y="2269998"/>
            <a:ext cx="2961491" cy="4094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548B12-6D38-458F-BD17-F5CD5967E595}"/>
              </a:ext>
            </a:extLst>
          </p:cNvPr>
          <p:cNvSpPr/>
          <p:nvPr/>
        </p:nvSpPr>
        <p:spPr>
          <a:xfrm>
            <a:off x="445930" y="3159376"/>
            <a:ext cx="2954483" cy="409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(plain) ASP.NET Core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CA8E288-1127-4635-B49B-D24FAC37206D}"/>
              </a:ext>
            </a:extLst>
          </p:cNvPr>
          <p:cNvCxnSpPr>
            <a:cxnSpLocks/>
          </p:cNvCxnSpPr>
          <p:nvPr/>
        </p:nvCxnSpPr>
        <p:spPr>
          <a:xfrm>
            <a:off x="1989582" y="2679430"/>
            <a:ext cx="3106" cy="47994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Image result for domain driven design">
            <a:extLst>
              <a:ext uri="{FF2B5EF4-FFF2-40B4-BE49-F238E27FC236}">
                <a16:creationId xmlns:a16="http://schemas.microsoft.com/office/drawing/2014/main" id="{A45F7879-2C48-4DAA-855F-28606E402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923" y="2346974"/>
            <a:ext cx="5257268" cy="370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B58113-59F8-48E5-B4B3-F4F2BF781E21}"/>
              </a:ext>
            </a:extLst>
          </p:cNvPr>
          <p:cNvSpPr txBox="1"/>
          <p:nvPr/>
        </p:nvSpPr>
        <p:spPr>
          <a:xfrm>
            <a:off x="4616973" y="1590035"/>
            <a:ext cx="2958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Domain Driven 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FC2459-52C3-457F-A2AC-A12B24F7302D}"/>
              </a:ext>
            </a:extLst>
          </p:cNvPr>
          <p:cNvSpPr txBox="1"/>
          <p:nvPr/>
        </p:nvSpPr>
        <p:spPr>
          <a:xfrm>
            <a:off x="8866554" y="2346974"/>
            <a:ext cx="324585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Cross Cutting Concerns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Authorization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Exception Handling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DB Connection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Audit Logging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...</a:t>
            </a:r>
          </a:p>
          <a:p>
            <a:endParaRPr lang="en-US" sz="1600" dirty="0"/>
          </a:p>
          <a:p>
            <a:r>
              <a:rPr lang="en-US" sz="1600" u="sng" dirty="0"/>
              <a:t>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Base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Abstractions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Integrations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Extension Methods / Helpers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Library Wrappers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0560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Why we’ve created the ABP framework?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6015B6D-726D-44CC-9CB1-02BE51E49473}"/>
              </a:ext>
            </a:extLst>
          </p:cNvPr>
          <p:cNvSpPr/>
          <p:nvPr/>
        </p:nvSpPr>
        <p:spPr>
          <a:xfrm>
            <a:off x="1728035" y="2419725"/>
            <a:ext cx="5014507" cy="4094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Application(s)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548B12-6D38-458F-BD17-F5CD5967E595}"/>
              </a:ext>
            </a:extLst>
          </p:cNvPr>
          <p:cNvSpPr/>
          <p:nvPr/>
        </p:nvSpPr>
        <p:spPr>
          <a:xfrm>
            <a:off x="1735044" y="4460228"/>
            <a:ext cx="5002640" cy="409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(plain) ASP.NET Core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CA8E288-1127-4635-B49B-D24FAC37206D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4904785" y="2829157"/>
            <a:ext cx="0" cy="41134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46449EA-5792-43CE-B40F-C930B6F56904}"/>
              </a:ext>
            </a:extLst>
          </p:cNvPr>
          <p:cNvSpPr/>
          <p:nvPr/>
        </p:nvSpPr>
        <p:spPr>
          <a:xfrm>
            <a:off x="3071886" y="3240505"/>
            <a:ext cx="3665798" cy="8112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Reusable</a:t>
            </a:r>
          </a:p>
          <a:p>
            <a:pPr algn="ctr"/>
            <a:r>
              <a:rPr lang="en-US" dirty="0"/>
              <a:t>Application Framework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EAD170-CF75-4582-9AEC-0D24818FD726}"/>
              </a:ext>
            </a:extLst>
          </p:cNvPr>
          <p:cNvCxnSpPr>
            <a:cxnSpLocks/>
          </p:cNvCxnSpPr>
          <p:nvPr/>
        </p:nvCxnSpPr>
        <p:spPr>
          <a:xfrm>
            <a:off x="2394195" y="2829157"/>
            <a:ext cx="0" cy="163107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A5286DA-AAF5-45DF-BC04-D2EE7170199A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4904785" y="4051715"/>
            <a:ext cx="0" cy="40943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56D40F1-7CEA-48C5-9C15-336D4FD82E5D}"/>
              </a:ext>
            </a:extLst>
          </p:cNvPr>
          <p:cNvSpPr txBox="1"/>
          <p:nvPr/>
        </p:nvSpPr>
        <p:spPr>
          <a:xfrm>
            <a:off x="7021095" y="1935747"/>
            <a:ext cx="46473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hard 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Maintain / Keep up to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developers</a:t>
            </a:r>
          </a:p>
          <a:p>
            <a:endParaRPr lang="en-US" dirty="0"/>
          </a:p>
          <a:p>
            <a:r>
              <a:rPr lang="en-US" b="1" dirty="0"/>
              <a:t>      Needs a dedicated framework team!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7592F7F-B5B0-48A1-808A-1B4FB59C3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754" y="4738890"/>
            <a:ext cx="2808243" cy="966752"/>
          </a:xfrm>
          <a:prstGeom prst="rect">
            <a:avLst/>
          </a:prstGeom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810A9305-D075-4B13-8B8B-C11593F356D8}"/>
              </a:ext>
            </a:extLst>
          </p:cNvPr>
          <p:cNvCxnSpPr>
            <a:cxnSpLocks/>
            <a:stCxn id="21" idx="1"/>
            <a:endCxn id="10" idx="3"/>
          </p:cNvCxnSpPr>
          <p:nvPr/>
        </p:nvCxnSpPr>
        <p:spPr>
          <a:xfrm rot="10800000">
            <a:off x="6737684" y="3646110"/>
            <a:ext cx="927070" cy="1576156"/>
          </a:xfrm>
          <a:prstGeom prst="curvedConnector3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4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81862"/>
          </a:xfrm>
        </p:spPr>
        <p:txBody>
          <a:bodyPr/>
          <a:lstStyle/>
          <a:p>
            <a:r>
              <a:rPr lang="en-US" sz="7200" dirty="0"/>
              <a:t>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04497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Architecture / Domain Driven Design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2399CC-EFF6-4058-89C7-4D020BCBC9F2}"/>
              </a:ext>
            </a:extLst>
          </p:cNvPr>
          <p:cNvSpPr txBox="1">
            <a:spLocks/>
          </p:cNvSpPr>
          <p:nvPr/>
        </p:nvSpPr>
        <p:spPr>
          <a:xfrm>
            <a:off x="5261811" y="1825625"/>
            <a:ext cx="640668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Based on </a:t>
            </a:r>
            <a:r>
              <a:rPr lang="en-US" sz="2400" b="1" dirty="0"/>
              <a:t>DDD </a:t>
            </a:r>
            <a:r>
              <a:rPr lang="en-US" sz="2400" dirty="0"/>
              <a:t>patterns &amp; principles</a:t>
            </a:r>
          </a:p>
          <a:p>
            <a:pPr lvl="1"/>
            <a:r>
              <a:rPr lang="en-US" sz="2000" b="1" dirty="0"/>
              <a:t>Layers</a:t>
            </a:r>
            <a:r>
              <a:rPr lang="en-US" sz="2000" dirty="0"/>
              <a:t>: Domain, Application, Presentation and Infrastructure.</a:t>
            </a:r>
          </a:p>
          <a:p>
            <a:r>
              <a:rPr lang="en-US" sz="2400" dirty="0"/>
              <a:t>Well structured </a:t>
            </a:r>
            <a:r>
              <a:rPr lang="en-US" sz="2400" b="1" dirty="0"/>
              <a:t>startup template</a:t>
            </a:r>
            <a:r>
              <a:rPr lang="en-US" sz="2400" dirty="0"/>
              <a:t>s</a:t>
            </a:r>
          </a:p>
          <a:p>
            <a:r>
              <a:rPr lang="en-US" sz="2400" b="1" dirty="0"/>
              <a:t>Infrastructure </a:t>
            </a:r>
            <a:r>
              <a:rPr lang="en-US" sz="2400" dirty="0"/>
              <a:t>for entities, repositories, unit of work, application services… etc.</a:t>
            </a:r>
          </a:p>
          <a:p>
            <a:r>
              <a:rPr lang="en-US" sz="2400" dirty="0"/>
              <a:t>Documentation &amp; </a:t>
            </a:r>
            <a:r>
              <a:rPr lang="en-US" sz="2400" b="1" dirty="0"/>
              <a:t>best practice guides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751C003-5EE0-46D9-BA17-3AC6C914F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622" y="2161673"/>
            <a:ext cx="33528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9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9EE22C4-DFB5-459B-A276-F7DFEBBC2A58}"/>
              </a:ext>
            </a:extLst>
          </p:cNvPr>
          <p:cNvSpPr/>
          <p:nvPr/>
        </p:nvSpPr>
        <p:spPr>
          <a:xfrm>
            <a:off x="523504" y="1769979"/>
            <a:ext cx="7064412" cy="234749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u="sng" dirty="0"/>
              <a:t>Application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Architecture / Modularity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28E0E8-B429-4B39-83DD-0277B6A4AF4B}"/>
              </a:ext>
            </a:extLst>
          </p:cNvPr>
          <p:cNvSpPr/>
          <p:nvPr/>
        </p:nvSpPr>
        <p:spPr>
          <a:xfrm>
            <a:off x="759326" y="2390274"/>
            <a:ext cx="3283285" cy="721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/>
              <a:t>Module A</a:t>
            </a:r>
          </a:p>
          <a:p>
            <a:pPr algn="ctr"/>
            <a:r>
              <a:rPr lang="en-US" sz="1400" dirty="0"/>
              <a:t>Entities, Services, APIs, UI Pages, DB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E350BB-259F-437D-907F-6F7778B36027}"/>
              </a:ext>
            </a:extLst>
          </p:cNvPr>
          <p:cNvSpPr/>
          <p:nvPr/>
        </p:nvSpPr>
        <p:spPr>
          <a:xfrm>
            <a:off x="4184316" y="2390274"/>
            <a:ext cx="3283285" cy="72189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/>
              <a:t>Module B</a:t>
            </a:r>
          </a:p>
          <a:p>
            <a:pPr algn="ctr"/>
            <a:r>
              <a:rPr lang="en-US" sz="1400" dirty="0"/>
              <a:t>Entities, Services, APIs, UI Pages, DB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348E5F-30B7-4C29-BFAE-0B7BFA17E3B3}"/>
              </a:ext>
            </a:extLst>
          </p:cNvPr>
          <p:cNvSpPr/>
          <p:nvPr/>
        </p:nvSpPr>
        <p:spPr>
          <a:xfrm>
            <a:off x="759326" y="3259222"/>
            <a:ext cx="3283285" cy="72189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/>
              <a:t>Module C</a:t>
            </a:r>
          </a:p>
          <a:p>
            <a:pPr algn="ctr"/>
            <a:r>
              <a:rPr lang="en-US" sz="1400" dirty="0"/>
              <a:t>Entities, Services, APIs, UI Pages, DB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FE6346-36DA-41C9-A373-62338578B213}"/>
              </a:ext>
            </a:extLst>
          </p:cNvPr>
          <p:cNvSpPr/>
          <p:nvPr/>
        </p:nvSpPr>
        <p:spPr>
          <a:xfrm>
            <a:off x="4184316" y="3259222"/>
            <a:ext cx="3283285" cy="72189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/>
              <a:t>Module D</a:t>
            </a:r>
          </a:p>
          <a:p>
            <a:pPr algn="ctr"/>
            <a:r>
              <a:rPr lang="en-US" sz="1400" dirty="0"/>
              <a:t>Entities, Services, APIs, UI Pages, DB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4987E5-B0A3-4054-8330-9808C6C0EDFC}"/>
              </a:ext>
            </a:extLst>
          </p:cNvPr>
          <p:cNvSpPr txBox="1"/>
          <p:nvPr/>
        </p:nvSpPr>
        <p:spPr>
          <a:xfrm>
            <a:off x="7887368" y="1721853"/>
            <a:ext cx="39196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Pre-Built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Account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Identity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Tenant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Setting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Permission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4679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Architecture / Microservices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2399CC-EFF6-4058-89C7-4D020BCBC9F2}"/>
              </a:ext>
            </a:extLst>
          </p:cNvPr>
          <p:cNvSpPr txBox="1">
            <a:spLocks/>
          </p:cNvSpPr>
          <p:nvPr/>
        </p:nvSpPr>
        <p:spPr>
          <a:xfrm>
            <a:off x="632012" y="1825625"/>
            <a:ext cx="48050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Designed microservices in mind</a:t>
            </a:r>
          </a:p>
          <a:p>
            <a:r>
              <a:rPr lang="en-US" sz="2400" dirty="0"/>
              <a:t>Communication patterns</a:t>
            </a:r>
          </a:p>
          <a:p>
            <a:pPr lvl="1"/>
            <a:r>
              <a:rPr lang="en-US" sz="2000" dirty="0"/>
              <a:t>Remote API calls</a:t>
            </a:r>
          </a:p>
          <a:p>
            <a:pPr lvl="1"/>
            <a:r>
              <a:rPr lang="en-US" sz="2000" dirty="0"/>
              <a:t>Distributed events (pub/sub model)</a:t>
            </a:r>
          </a:p>
          <a:p>
            <a:r>
              <a:rPr lang="en-US" sz="2400" dirty="0"/>
              <a:t>IdentityServer4 integration</a:t>
            </a:r>
          </a:p>
          <a:p>
            <a:r>
              <a:rPr lang="en-US" sz="2400" dirty="0"/>
              <a:t>Pre-built modules have been designed as microservice compatible.</a:t>
            </a:r>
          </a:p>
        </p:txBody>
      </p:sp>
      <p:pic>
        <p:nvPicPr>
          <p:cNvPr id="4100" name="Picture 4" descr="microservice-sample-diagram-2">
            <a:extLst>
              <a:ext uri="{FF2B5EF4-FFF2-40B4-BE49-F238E27FC236}">
                <a16:creationId xmlns:a16="http://schemas.microsoft.com/office/drawing/2014/main" id="{B20A510F-565F-40A2-8B66-5223C24B9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807" y="2480048"/>
            <a:ext cx="6207213" cy="325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C1E3498-957F-45EF-88D8-DA777B7FF739}"/>
              </a:ext>
            </a:extLst>
          </p:cNvPr>
          <p:cNvSpPr/>
          <p:nvPr/>
        </p:nvSpPr>
        <p:spPr>
          <a:xfrm>
            <a:off x="6123187" y="1825625"/>
            <a:ext cx="54104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A complete microservice solution sample!</a:t>
            </a:r>
          </a:p>
        </p:txBody>
      </p:sp>
    </p:spTree>
    <p:extLst>
      <p:ext uri="{BB962C8B-B14F-4D97-AF65-F5344CB8AC3E}">
        <p14:creationId xmlns:p14="http://schemas.microsoft.com/office/powerpoint/2010/main" val="3513994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23E43D6-DB2F-4C33-A8C8-D28F777A5DE7}">
  <ds:schemaRefs>
    <ds:schemaRef ds:uri="http://schemas.microsoft.com/office/2006/metadata/properties"/>
    <ds:schemaRef ds:uri="http://schemas.openxmlformats.org/package/2006/metadata/core-properties"/>
    <ds:schemaRef ds:uri="http://schemas.microsoft.com/sharepoint/v3"/>
    <ds:schemaRef ds:uri="http://purl.org/dc/terms/"/>
    <ds:schemaRef ds:uri="http://schemas.microsoft.com/office/2006/documentManagement/types"/>
    <ds:schemaRef ds:uri="http://schemas.microsoft.com/office/infopath/2007/PartnerControls"/>
    <ds:schemaRef ds:uri="11245976-3b4d-4794-a754-317688483df2"/>
    <ds:schemaRef ds:uri="http://purl.org/dc/elements/1.1/"/>
    <ds:schemaRef ds:uri="569b343d-e775-480b-9b2b-6a6986deb9b0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3100</TotalTime>
  <Words>583</Words>
  <Application>Microsoft Office PowerPoint</Application>
  <PresentationFormat>Widescreen</PresentationFormat>
  <Paragraphs>154</Paragraphs>
  <Slides>28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Consolas</vt:lpstr>
      <vt:lpstr>Segoe UI</vt:lpstr>
      <vt:lpstr>Segoe UI Light</vt:lpstr>
      <vt:lpstr>Wingdings</vt:lpstr>
      <vt:lpstr>Dotnet_Template</vt:lpstr>
      <vt:lpstr>PowerPoint Presentation</vt:lpstr>
      <vt:lpstr>ABP: Open source web application framework for ASP.NET Core 3.0</vt:lpstr>
      <vt:lpstr>Why we’ve created the ABP framework?</vt:lpstr>
      <vt:lpstr>Why we’ve created the ABP framework?</vt:lpstr>
      <vt:lpstr>Why we’ve created the ABP framework?</vt:lpstr>
      <vt:lpstr>Architecture</vt:lpstr>
      <vt:lpstr>Architecture / Domain Driven Design</vt:lpstr>
      <vt:lpstr>Architecture / Modularity</vt:lpstr>
      <vt:lpstr>Architecture / Microservices</vt:lpstr>
      <vt:lpstr>Architecture / Multi-Tenancy</vt:lpstr>
      <vt:lpstr>ABP.IO vs ASP.NET Boilerplate</vt:lpstr>
      <vt:lpstr>ASP.NET Boilerplate vs ABP.IO</vt:lpstr>
      <vt:lpstr>Demo: Create a new solution!</vt:lpstr>
      <vt:lpstr>Highlights / Features</vt:lpstr>
      <vt:lpstr>Cross-Cutting Concerns / Base Services</vt:lpstr>
      <vt:lpstr>Cross-Cutting Concerns / Base Services</vt:lpstr>
      <vt:lpstr>Auto HTTP API Controllers</vt:lpstr>
      <vt:lpstr>Dynamic JavaScript &amp; C# Client Proxies</vt:lpstr>
      <vt:lpstr>Dynamic JavaScript &amp; C# Client Proxies</vt:lpstr>
      <vt:lpstr>Distributed Event Bus</vt:lpstr>
      <vt:lpstr>MVC (Razor Pages) UI</vt:lpstr>
      <vt:lpstr>The Virtual File System</vt:lpstr>
      <vt:lpstr>Bootstrap Tag Helpers</vt:lpstr>
      <vt:lpstr>Dynamic Forms &amp; Inputs</vt:lpstr>
      <vt:lpstr>Dynamic Forms &amp; Inputs</vt:lpstr>
      <vt:lpstr>Bundling &amp; Minification System</vt:lpstr>
      <vt:lpstr>https://abp.io</vt:lpstr>
      <vt:lpstr>Thanks! Questions..?   Halil İbrahim Kalkan   GitHub: @hikalkan Twitter: @hibrahimkalkan Web: halilibrahimkalkan.com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Halil Kalkan</cp:lastModifiedBy>
  <cp:revision>58</cp:revision>
  <dcterms:created xsi:type="dcterms:W3CDTF">2018-01-09T22:22:16Z</dcterms:created>
  <dcterms:modified xsi:type="dcterms:W3CDTF">2019-09-21T15:38:17Z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